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12191695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F172A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201168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Dynamic Flash Cards: From Static Cards to Real-World Words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" y="1417320"/>
            <a:ext cx="1051560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800">
                <a:solidFill>
                  <a:srgbClr val="FFFFFF"/>
                </a:solidFill>
              </a:rPr>
              <a:t>An EZducate origin story for visual learning &amp; generalization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Troubleshooting (Kind Fixes)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1115568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1115568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10424159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If It’s Not Sticking…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1024128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Only labels one picture → add three new looks (keep the favorite).</a:t>
            </a:r>
          </a:p>
          <a:p>
            <a:pPr/>
            <a:r>
              <a:rPr sz="1800">
                <a:solidFill>
                  <a:srgbClr val="334155"/>
                </a:solidFill>
              </a:rPr>
              <a:t>Overwhelmed → start with clean backgrounds; add one distractor later.</a:t>
            </a:r>
          </a:p>
          <a:p>
            <a:pPr/>
            <a:r>
              <a:rPr sz="1800">
                <a:solidFill>
                  <a:srgbClr val="334155"/>
                </a:solidFill>
              </a:rPr>
              <a:t>Mixes up bus/truck → use contrast pairs; name both clearly.</a:t>
            </a:r>
          </a:p>
          <a:p>
            <a:pPr/>
            <a:r>
              <a:rPr sz="1800">
                <a:solidFill>
                  <a:srgbClr val="334155"/>
                </a:solidFill>
              </a:rPr>
              <a:t>Attention fades → child chooses the next image; co-creation = attention.</a:t>
            </a:r>
          </a:p>
          <a:p>
            <a:pPr/>
            <a:r>
              <a:rPr sz="1800">
                <a:solidFill>
                  <a:srgbClr val="334155"/>
                </a:solidFill>
              </a:rPr>
              <a:t>Stuck at single words → add one sentence frame and repeat.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Home–School Bridge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603504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603504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530352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Home–School Bridge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512064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Share a small, authentic photo bank (school lobby, clinic hall, local park).</a:t>
            </a:r>
          </a:p>
          <a:p>
            <a:pPr/>
            <a:r>
              <a:rPr sz="1800">
                <a:solidFill>
                  <a:srgbClr val="334155"/>
                </a:solidFill>
              </a:rPr>
              <a:t>Agree on one sentence frame for the week (The ___ is ___-ing).</a:t>
            </a:r>
          </a:p>
          <a:p>
            <a:pPr/>
            <a:r>
              <a:rPr sz="1800">
                <a:solidFill>
                  <a:srgbClr val="334155"/>
                </a:solidFill>
              </a:rPr>
              <a:t>Use the same images across cards, social stories, and schedules.</a:t>
            </a:r>
          </a:p>
          <a:p>
            <a:pPr/>
            <a:r>
              <a:rPr sz="1800">
                <a:solidFill>
                  <a:srgbClr val="334155"/>
                </a:solidFill>
              </a:rPr>
              <a:t>Keep data light and kind—track wins that change instruction.</a:t>
            </a:r>
          </a:p>
        </p:txBody>
      </p:sp>
      <p:sp>
        <p:nvSpPr>
          <p:cNvPr id="9" name="Rectangle 8"/>
          <p:cNvSpPr/>
          <p:nvPr/>
        </p:nvSpPr>
        <p:spPr>
          <a:xfrm>
            <a:off x="6949440" y="1828800"/>
            <a:ext cx="4663440" cy="4480560"/>
          </a:xfrm>
          <a:prstGeom prst="rect">
            <a:avLst/>
          </a:prstGeom>
          <a:solidFill>
            <a:srgbClr val="FFFFFF"/>
          </a:solidFill>
          <a:ln w="25400">
            <a:solidFill>
              <a:srgbClr val="94A3B8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7223759" y="3794760"/>
            <a:ext cx="4114800" cy="54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600">
                <a:solidFill>
                  <a:srgbClr val="64748B"/>
                </a:solidFill>
              </a:rPr>
              <a:t>Insert school/clinic photo placeholder (square)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Cards → Social Stories → Visual Schedules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1115568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1115568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10424159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One Visual Language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1024128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Learning cards build flexible meaning and quick practice.</a:t>
            </a:r>
          </a:p>
          <a:p>
            <a:pPr/>
            <a:r>
              <a:rPr sz="1800">
                <a:solidFill>
                  <a:srgbClr val="334155"/>
                </a:solidFill>
              </a:rPr>
              <a:t>Social stories add steps, feelings, and coping cues (pause, ask for help).</a:t>
            </a:r>
          </a:p>
          <a:p>
            <a:pPr/>
            <a:r>
              <a:rPr sz="1800">
                <a:solidFill>
                  <a:srgbClr val="334155"/>
                </a:solidFill>
              </a:rPr>
              <a:t>Visual schedules make the day predictable with simple blocks.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5840" y="5806440"/>
            <a:ext cx="102412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>
                <a:solidFill>
                  <a:srgbClr val="64748B"/>
                </a:solidFill>
              </a:rPr>
              <a:t>Reuse the same images across all three to build trust and carryover.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Why EZducate Flash Cards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1115568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1115568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10424159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Built for Real Life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1024128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Create on the spot: photos, cartoons, icons in seconds.</a:t>
            </a:r>
          </a:p>
          <a:p>
            <a:pPr/>
            <a:r>
              <a:rPr sz="1800">
                <a:solidFill>
                  <a:srgbClr val="334155"/>
                </a:solidFill>
              </a:rPr>
              <a:t>Template smart: concepts, actions, emotions, routines.</a:t>
            </a:r>
          </a:p>
          <a:p>
            <a:pPr/>
            <a:r>
              <a:rPr sz="1800">
                <a:solidFill>
                  <a:srgbClr val="334155"/>
                </a:solidFill>
              </a:rPr>
              <a:t>Co-create by design: kids pick, drag, reorder—ownership matters.</a:t>
            </a:r>
          </a:p>
          <a:p>
            <a:pPr/>
            <a:r>
              <a:rPr sz="1800">
                <a:solidFill>
                  <a:srgbClr val="334155"/>
                </a:solidFill>
              </a:rPr>
              <a:t>One-click export &amp; share: printables, classroom boards, digital decks.</a:t>
            </a:r>
          </a:p>
          <a:p>
            <a:pPr/>
            <a:r>
              <a:rPr sz="1800">
                <a:solidFill>
                  <a:srgbClr val="334155"/>
                </a:solidFill>
              </a:rPr>
              <a:t>Aligned system: cards flow into social stories &amp; visual schedules.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Starter Plan: CAT (With Speech &amp; OT Carryover)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731520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731520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658368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Practice Flow (≈10 minutes)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640080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Labels → frames → inference → real-world match.</a:t>
            </a:r>
          </a:p>
          <a:p>
            <a:pPr/>
            <a:r>
              <a:rPr sz="1800">
                <a:solidFill>
                  <a:srgbClr val="334155"/>
                </a:solidFill>
              </a:rPr>
              <a:t>Frames to reuse: The cat is sleeping. The cats are eating.</a:t>
            </a:r>
          </a:p>
          <a:p>
            <a:pPr/>
            <a:r>
              <a:rPr sz="1800">
                <a:solidFill>
                  <a:srgbClr val="334155"/>
                </a:solidFill>
              </a:rPr>
              <a:t>SLP: model + expand the same frame all week.</a:t>
            </a:r>
          </a:p>
          <a:p>
            <a:pPr/>
            <a:r>
              <a:rPr sz="1800">
                <a:solidFill>
                  <a:srgbClr val="334155"/>
                </a:solidFill>
              </a:rPr>
              <a:t>OT: headphones if needed; short breaks; clean visuals first.</a:t>
            </a:r>
          </a:p>
        </p:txBody>
      </p:sp>
      <p:sp>
        <p:nvSpPr>
          <p:cNvPr id="9" name="Rectangle 8"/>
          <p:cNvSpPr/>
          <p:nvPr/>
        </p:nvSpPr>
        <p:spPr>
          <a:xfrm>
            <a:off x="8046720" y="1828800"/>
            <a:ext cx="3657600" cy="4480560"/>
          </a:xfrm>
          <a:prstGeom prst="rect">
            <a:avLst/>
          </a:prstGeom>
          <a:solidFill>
            <a:srgbClr val="FFFFFF"/>
          </a:solidFill>
          <a:ln w="25400">
            <a:solidFill>
              <a:srgbClr val="94A3B8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8321040" y="3794760"/>
            <a:ext cx="3108960" cy="54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600">
                <a:solidFill>
                  <a:srgbClr val="64748B"/>
                </a:solidFill>
              </a:rPr>
              <a:t>Add 3 square cat images here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Add Your Flash Card Images</a:t>
            </a:r>
          </a:p>
        </p:txBody>
      </p:sp>
      <p:sp>
        <p:nvSpPr>
          <p:cNvPr id="5" name="Rectangle 4"/>
          <p:cNvSpPr/>
          <p:nvPr/>
        </p:nvSpPr>
        <p:spPr>
          <a:xfrm>
            <a:off x="822960" y="2011680"/>
            <a:ext cx="2926080" cy="3474720"/>
          </a:xfrm>
          <a:prstGeom prst="rect">
            <a:avLst/>
          </a:prstGeom>
          <a:solidFill>
            <a:srgbClr val="FFFFFF"/>
          </a:solidFill>
          <a:ln w="25400">
            <a:solidFill>
              <a:srgbClr val="94A3B8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TextBox 5"/>
          <p:cNvSpPr txBox="1"/>
          <p:nvPr/>
        </p:nvSpPr>
        <p:spPr>
          <a:xfrm>
            <a:off x="1097280" y="3474720"/>
            <a:ext cx="2377440" cy="54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600">
                <a:solidFill>
                  <a:srgbClr val="64748B"/>
                </a:solidFill>
              </a:rPr>
              <a:t>Square image 1</a:t>
            </a:r>
          </a:p>
        </p:txBody>
      </p:sp>
      <p:sp>
        <p:nvSpPr>
          <p:cNvPr id="7" name="Rectangle 6"/>
          <p:cNvSpPr/>
          <p:nvPr/>
        </p:nvSpPr>
        <p:spPr>
          <a:xfrm>
            <a:off x="4343400" y="2011680"/>
            <a:ext cx="2926080" cy="3474720"/>
          </a:xfrm>
          <a:prstGeom prst="rect">
            <a:avLst/>
          </a:prstGeom>
          <a:solidFill>
            <a:srgbClr val="FFFFFF"/>
          </a:solidFill>
          <a:ln w="25400">
            <a:solidFill>
              <a:srgbClr val="94A3B8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4617720" y="3474720"/>
            <a:ext cx="2377440" cy="54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600">
                <a:solidFill>
                  <a:srgbClr val="64748B"/>
                </a:solidFill>
              </a:rPr>
              <a:t>Square image 2</a:t>
            </a:r>
          </a:p>
        </p:txBody>
      </p:sp>
      <p:sp>
        <p:nvSpPr>
          <p:cNvPr id="9" name="Rectangle 8"/>
          <p:cNvSpPr/>
          <p:nvPr/>
        </p:nvSpPr>
        <p:spPr>
          <a:xfrm>
            <a:off x="7863840" y="2011680"/>
            <a:ext cx="2926080" cy="3474720"/>
          </a:xfrm>
          <a:prstGeom prst="rect">
            <a:avLst/>
          </a:prstGeom>
          <a:solidFill>
            <a:srgbClr val="FFFFFF"/>
          </a:solidFill>
          <a:ln w="25400">
            <a:solidFill>
              <a:srgbClr val="94A3B8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8138160" y="3474720"/>
            <a:ext cx="2377440" cy="54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600">
                <a:solidFill>
                  <a:srgbClr val="64748B"/>
                </a:solidFill>
              </a:rPr>
              <a:t>Square image 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Credits &amp; Notes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1115568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1115568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10424159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Visuals &amp; Tools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1024128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Visuals created with EZducate Flash Cards (swap placeholders with real outputs).</a:t>
            </a:r>
          </a:p>
          <a:p>
            <a:pPr/>
            <a:r>
              <a:rPr sz="1800">
                <a:solidFill>
                  <a:srgbClr val="334155"/>
                </a:solidFill>
              </a:rPr>
              <a:t>Keep outputs square (1:1) for consistent layout across cards and stories.</a:t>
            </a:r>
          </a:p>
          <a:p>
            <a:pPr/>
            <a:r>
              <a:rPr sz="1800">
                <a:solidFill>
                  <a:srgbClr val="334155"/>
                </a:solidFill>
              </a:rPr>
              <a:t>Optional footer: Visuals courtesy of EZducate — Flash Cards.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F172A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201168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Tools, Not Tests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7280" y="2743200"/>
            <a:ext cx="10058400" cy="1645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3000" b="1">
                <a:solidFill>
                  <a:srgbClr val="FFFFFF"/>
                </a:solidFill>
              </a:rPr>
              <a:t>The win is language—and connection—that travel from a card to real life.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The Problem with Static Cards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603504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603504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530352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The Problem with Static Cards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512064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One perfect picture locks a concept (e.g., cartoon cat only).</a:t>
            </a:r>
          </a:p>
          <a:p>
            <a:pPr/>
            <a:r>
              <a:rPr sz="1800">
                <a:solidFill>
                  <a:srgbClr val="334155"/>
                </a:solidFill>
              </a:rPr>
              <a:t>Real life doesn’t match → no label, no carryover.</a:t>
            </a:r>
          </a:p>
          <a:p>
            <a:pPr/>
            <a:r>
              <a:rPr sz="1800">
                <a:solidFill>
                  <a:srgbClr val="334155"/>
                </a:solidFill>
              </a:rPr>
              <a:t>It’s not the child—it’s the input.</a:t>
            </a:r>
          </a:p>
        </p:txBody>
      </p:sp>
      <p:sp>
        <p:nvSpPr>
          <p:cNvPr id="9" name="Rectangle 8"/>
          <p:cNvSpPr/>
          <p:nvPr/>
        </p:nvSpPr>
        <p:spPr>
          <a:xfrm>
            <a:off x="6949440" y="1828800"/>
            <a:ext cx="4663440" cy="4480560"/>
          </a:xfrm>
          <a:prstGeom prst="rect">
            <a:avLst/>
          </a:prstGeom>
          <a:solidFill>
            <a:srgbClr val="FFFFFF"/>
          </a:solidFill>
          <a:ln w="25400">
            <a:solidFill>
              <a:srgbClr val="94A3B8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7223759" y="3794760"/>
            <a:ext cx="4114800" cy="54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600">
                <a:solidFill>
                  <a:srgbClr val="64748B"/>
                </a:solidFill>
              </a:rPr>
              <a:t>Before: single cartoon cat (square)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Our EZducate Origin Story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603504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603504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530352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Our EZducate Origin Story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512064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We built a way to make cards on the spot—photos, cartoons, icons.</a:t>
            </a:r>
          </a:p>
          <a:p>
            <a:pPr/>
            <a:r>
              <a:rPr sz="1800">
                <a:solidFill>
                  <a:srgbClr val="334155"/>
                </a:solidFill>
              </a:rPr>
              <a:t>Show many looks of the same idea so the word can travel.</a:t>
            </a:r>
          </a:p>
          <a:p>
            <a:pPr/>
            <a:r>
              <a:rPr sz="1800">
                <a:solidFill>
                  <a:srgbClr val="334155"/>
                </a:solidFill>
              </a:rPr>
              <a:t>Invite the child to co-create: pick, sort, and group.</a:t>
            </a:r>
          </a:p>
        </p:txBody>
      </p:sp>
      <p:sp>
        <p:nvSpPr>
          <p:cNvPr id="9" name="Rectangle 8"/>
          <p:cNvSpPr/>
          <p:nvPr/>
        </p:nvSpPr>
        <p:spPr>
          <a:xfrm>
            <a:off x="6949440" y="1828800"/>
            <a:ext cx="4663440" cy="4480560"/>
          </a:xfrm>
          <a:prstGeom prst="rect">
            <a:avLst/>
          </a:prstGeom>
          <a:solidFill>
            <a:srgbClr val="FFFFFF"/>
          </a:solidFill>
          <a:ln w="25400">
            <a:solidFill>
              <a:srgbClr val="94A3B8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7223759" y="3794760"/>
            <a:ext cx="4114800" cy="54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600">
                <a:solidFill>
                  <a:srgbClr val="64748B"/>
                </a:solidFill>
              </a:rPr>
              <a:t>After: many cats—photo + cartoon + close/far (square)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The Variety Recipe (Generalization Unlocked)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1115568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1115568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10424159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Build a Variety Pack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1024128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Formats: photo, cartoon, icon, silhouette</a:t>
            </a:r>
          </a:p>
          <a:p>
            <a:pPr/>
            <a:r>
              <a:rPr sz="1800">
                <a:solidFill>
                  <a:srgbClr val="334155"/>
                </a:solidFill>
              </a:rPr>
              <a:t>Angles &amp; Distance: close-up, side view, full body, far away</a:t>
            </a:r>
          </a:p>
          <a:p>
            <a:pPr/>
            <a:r>
              <a:rPr sz="1800">
                <a:solidFill>
                  <a:srgbClr val="334155"/>
                </a:solidFill>
              </a:rPr>
              <a:t>Attributes: color, size, texture (fluffy/sleek), long/short hair</a:t>
            </a:r>
          </a:p>
          <a:p>
            <a:pPr/>
            <a:r>
              <a:rPr sz="1800">
                <a:solidFill>
                  <a:srgbClr val="334155"/>
                </a:solidFill>
              </a:rPr>
              <a:t>Contexts: home, school, store, outdoors</a:t>
            </a:r>
          </a:p>
          <a:p>
            <a:pPr/>
            <a:r>
              <a:rPr sz="1800">
                <a:solidFill>
                  <a:srgbClr val="334155"/>
                </a:solidFill>
              </a:rPr>
              <a:t>Actions/States: sleeping, jumping, eating, hiding, being carried</a:t>
            </a:r>
          </a:p>
          <a:p>
            <a:pPr/>
            <a:r>
              <a:rPr sz="1800">
                <a:solidFill>
                  <a:srgbClr val="334155"/>
                </a:solidFill>
              </a:rPr>
              <a:t>Tricky Cases: partial view, behind objects, night vs 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Co-Creation Changed Everything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603504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603504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530352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Co-Creation Changed Everything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512064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Ownership → attention, pride, and longer engagement.</a:t>
            </a:r>
          </a:p>
          <a:p>
            <a:pPr/>
            <a:r>
              <a:rPr sz="1800">
                <a:solidFill>
                  <a:srgbClr val="334155"/>
                </a:solidFill>
              </a:rPr>
              <a:t>Vocabulary grows; verbs and adjectives follow.</a:t>
            </a:r>
          </a:p>
          <a:p>
            <a:pPr/>
            <a:r>
              <a:rPr sz="1800">
                <a:solidFill>
                  <a:srgbClr val="334155"/>
                </a:solidFill>
              </a:rPr>
              <a:t>Short frames become tiny stories (The cat is sleeping).</a:t>
            </a:r>
          </a:p>
        </p:txBody>
      </p:sp>
      <p:sp>
        <p:nvSpPr>
          <p:cNvPr id="9" name="Rectangle 8"/>
          <p:cNvSpPr/>
          <p:nvPr/>
        </p:nvSpPr>
        <p:spPr>
          <a:xfrm>
            <a:off x="6949440" y="1828800"/>
            <a:ext cx="4663440" cy="4480560"/>
          </a:xfrm>
          <a:prstGeom prst="rect">
            <a:avLst/>
          </a:prstGeom>
          <a:solidFill>
            <a:srgbClr val="FFFFFF"/>
          </a:solidFill>
          <a:ln w="25400">
            <a:solidFill>
              <a:srgbClr val="94A3B8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7223759" y="3794760"/>
            <a:ext cx="4114800" cy="54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600">
                <a:solidFill>
                  <a:srgbClr val="64748B"/>
                </a:solidFill>
              </a:rPr>
              <a:t>Insert photo of child selecting cards (square)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Imagination → Inference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1115568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1115568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10424159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Make-Believe Builds Meaning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1024128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Create anything: astronaut cats, shy teacups, singing buses.</a:t>
            </a:r>
          </a:p>
          <a:p>
            <a:pPr/>
            <a:r>
              <a:rPr sz="1800">
                <a:solidFill>
                  <a:srgbClr val="334155"/>
                </a:solidFill>
              </a:rPr>
              <a:t>Joy fuels practice; pretend lowers pressure, real photos ground it.</a:t>
            </a:r>
          </a:p>
          <a:p>
            <a:pPr/>
            <a:r>
              <a:rPr sz="1800">
                <a:solidFill>
                  <a:srgbClr val="334155"/>
                </a:solidFill>
              </a:rPr>
              <a:t>Practice inference with prompts: What’s happening? What’s next? Why?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5840" y="5806440"/>
            <a:ext cx="102412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>
                <a:solidFill>
                  <a:srgbClr val="64748B"/>
                </a:solidFill>
              </a:rPr>
              <a:t>Use ‘because’ / ‘so that’ frames to link reasons and outcomes.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Early Intervention: Speech &amp; OT (Used Appropriately)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1115568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1115568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10424159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What Helped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1024128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Speech (SLP): tiny rhythmic frames; model → expand → mini-stories.</a:t>
            </a:r>
          </a:p>
          <a:p>
            <a:pPr/>
            <a:r>
              <a:rPr sz="1800">
                <a:solidFill>
                  <a:srgbClr val="334155"/>
                </a:solidFill>
              </a:rPr>
              <a:t>OT: regulation supports (headphones, breaks, timers), clean visuals first.</a:t>
            </a:r>
          </a:p>
          <a:p>
            <a:pPr/>
            <a:r>
              <a:rPr sz="1800">
                <a:solidFill>
                  <a:srgbClr val="334155"/>
                </a:solidFill>
              </a:rPr>
              <a:t>Pace sessions: short sets + movement breaks = sustainable.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Our 10-Minute Routine (Start Today)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5840" y="3657600"/>
            <a:ext cx="10149840" cy="73152"/>
          </a:xfrm>
          <a:prstGeom prst="rect">
            <a:avLst/>
          </a:prstGeom>
          <a:solidFill>
            <a:srgbClr val="CBD5E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Oval 5"/>
          <p:cNvSpPr/>
          <p:nvPr/>
        </p:nvSpPr>
        <p:spPr>
          <a:xfrm>
            <a:off x="822960" y="3474720"/>
            <a:ext cx="365760" cy="365760"/>
          </a:xfrm>
          <a:prstGeom prst="ellipse">
            <a:avLst/>
          </a:prstGeom>
          <a:solidFill>
            <a:srgbClr val="0DA79F"/>
          </a:solidFill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-91439" y="3977639"/>
            <a:ext cx="219456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1600" b="1">
                <a:solidFill>
                  <a:srgbClr val="172554"/>
                </a:solidFill>
              </a:rPr>
              <a:t>Pick a concept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548639" y="4434840"/>
            <a:ext cx="3108960" cy="1005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400">
                <a:solidFill>
                  <a:srgbClr val="334155"/>
                </a:solidFill>
              </a:rPr>
              <a:t>cat, bus, help, wait, clean up</a:t>
            </a:r>
          </a:p>
        </p:txBody>
      </p:sp>
      <p:sp>
        <p:nvSpPr>
          <p:cNvPr id="9" name="Oval 8"/>
          <p:cNvSpPr/>
          <p:nvPr/>
        </p:nvSpPr>
        <p:spPr>
          <a:xfrm>
            <a:off x="2514600" y="3474720"/>
            <a:ext cx="365760" cy="365760"/>
          </a:xfrm>
          <a:prstGeom prst="ellipse">
            <a:avLst/>
          </a:prstGeom>
          <a:solidFill>
            <a:srgbClr val="0DA79F"/>
          </a:solidFill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1600200" y="3977639"/>
            <a:ext cx="219456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1600" b="1">
                <a:solidFill>
                  <a:srgbClr val="172554"/>
                </a:solidFill>
              </a:rPr>
              <a:t>Generate variety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3000" y="4434840"/>
            <a:ext cx="3108960" cy="1005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400">
                <a:solidFill>
                  <a:srgbClr val="334155"/>
                </a:solidFill>
              </a:rPr>
              <a:t>10–20 images with different looks</a:t>
            </a:r>
          </a:p>
        </p:txBody>
      </p:sp>
      <p:sp>
        <p:nvSpPr>
          <p:cNvPr id="12" name="Oval 11"/>
          <p:cNvSpPr/>
          <p:nvPr/>
        </p:nvSpPr>
        <p:spPr>
          <a:xfrm>
            <a:off x="4206240" y="3474720"/>
            <a:ext cx="365760" cy="365760"/>
          </a:xfrm>
          <a:prstGeom prst="ellipse">
            <a:avLst/>
          </a:prstGeom>
          <a:solidFill>
            <a:srgbClr val="0DA79F"/>
          </a:solidFill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3" name="TextBox 12"/>
          <p:cNvSpPr txBox="1"/>
          <p:nvPr/>
        </p:nvSpPr>
        <p:spPr>
          <a:xfrm>
            <a:off x="3291839" y="3977639"/>
            <a:ext cx="219456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1600" b="1">
                <a:solidFill>
                  <a:srgbClr val="172554"/>
                </a:solidFill>
              </a:rPr>
              <a:t>Co-create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34639" y="4434840"/>
            <a:ext cx="3108960" cy="1005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400">
                <a:solidFill>
                  <a:srgbClr val="334155"/>
                </a:solidFill>
              </a:rPr>
              <a:t>Child picks 6–8 keepers</a:t>
            </a:r>
          </a:p>
        </p:txBody>
      </p:sp>
      <p:sp>
        <p:nvSpPr>
          <p:cNvPr id="15" name="Oval 14"/>
          <p:cNvSpPr/>
          <p:nvPr/>
        </p:nvSpPr>
        <p:spPr>
          <a:xfrm>
            <a:off x="5897880" y="3474720"/>
            <a:ext cx="365760" cy="365760"/>
          </a:xfrm>
          <a:prstGeom prst="ellipse">
            <a:avLst/>
          </a:prstGeom>
          <a:solidFill>
            <a:srgbClr val="0DA79F"/>
          </a:solidFill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TextBox 15"/>
          <p:cNvSpPr txBox="1"/>
          <p:nvPr/>
        </p:nvSpPr>
        <p:spPr>
          <a:xfrm>
            <a:off x="4983480" y="3977639"/>
            <a:ext cx="219456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1600" b="1">
                <a:solidFill>
                  <a:srgbClr val="172554"/>
                </a:solidFill>
              </a:rPr>
              <a:t>Name &amp; sort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26280" y="4434840"/>
            <a:ext cx="3108960" cy="1005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400">
                <a:solidFill>
                  <a:srgbClr val="334155"/>
                </a:solidFill>
              </a:rPr>
              <a:t>Group by simple feature</a:t>
            </a:r>
          </a:p>
        </p:txBody>
      </p:sp>
      <p:sp>
        <p:nvSpPr>
          <p:cNvPr id="18" name="Oval 17"/>
          <p:cNvSpPr/>
          <p:nvPr/>
        </p:nvSpPr>
        <p:spPr>
          <a:xfrm>
            <a:off x="7589520" y="3474720"/>
            <a:ext cx="365760" cy="365760"/>
          </a:xfrm>
          <a:prstGeom prst="ellipse">
            <a:avLst/>
          </a:prstGeom>
          <a:solidFill>
            <a:srgbClr val="0DA79F"/>
          </a:solidFill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9" name="TextBox 18"/>
          <p:cNvSpPr txBox="1"/>
          <p:nvPr/>
        </p:nvSpPr>
        <p:spPr>
          <a:xfrm>
            <a:off x="6675120" y="3977639"/>
            <a:ext cx="219456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1600" b="1">
                <a:solidFill>
                  <a:srgbClr val="172554"/>
                </a:solidFill>
              </a:rPr>
              <a:t>Language play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17920" y="4434840"/>
            <a:ext cx="3108960" cy="1005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400">
                <a:solidFill>
                  <a:srgbClr val="334155"/>
                </a:solidFill>
              </a:rPr>
              <a:t>2–3 frames (repeat)</a:t>
            </a:r>
          </a:p>
        </p:txBody>
      </p:sp>
      <p:sp>
        <p:nvSpPr>
          <p:cNvPr id="21" name="Oval 20"/>
          <p:cNvSpPr/>
          <p:nvPr/>
        </p:nvSpPr>
        <p:spPr>
          <a:xfrm>
            <a:off x="9281160" y="3474720"/>
            <a:ext cx="365760" cy="365760"/>
          </a:xfrm>
          <a:prstGeom prst="ellipse">
            <a:avLst/>
          </a:prstGeom>
          <a:solidFill>
            <a:srgbClr val="0DA79F"/>
          </a:solidFill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22" name="TextBox 21"/>
          <p:cNvSpPr txBox="1"/>
          <p:nvPr/>
        </p:nvSpPr>
        <p:spPr>
          <a:xfrm>
            <a:off x="8366760" y="3977639"/>
            <a:ext cx="219456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1600" b="1">
                <a:solidFill>
                  <a:srgbClr val="172554"/>
                </a:solidFill>
              </a:rPr>
              <a:t>Real-world match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909560" y="4434840"/>
            <a:ext cx="3108960" cy="1005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400">
                <a:solidFill>
                  <a:srgbClr val="334155"/>
                </a:solidFill>
              </a:rPr>
              <a:t>Find a ‘Same!’ moment</a:t>
            </a:r>
          </a:p>
        </p:txBody>
      </p:sp>
      <p:sp>
        <p:nvSpPr>
          <p:cNvPr id="24" name="Oval 23"/>
          <p:cNvSpPr/>
          <p:nvPr/>
        </p:nvSpPr>
        <p:spPr>
          <a:xfrm>
            <a:off x="10972800" y="3474720"/>
            <a:ext cx="365760" cy="365760"/>
          </a:xfrm>
          <a:prstGeom prst="ellipse">
            <a:avLst/>
          </a:prstGeom>
          <a:solidFill>
            <a:srgbClr val="0DA79F"/>
          </a:solidFill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25" name="TextBox 24"/>
          <p:cNvSpPr txBox="1"/>
          <p:nvPr/>
        </p:nvSpPr>
        <p:spPr>
          <a:xfrm>
            <a:off x="10058400" y="3977639"/>
            <a:ext cx="219456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1600" b="1">
                <a:solidFill>
                  <a:srgbClr val="172554"/>
                </a:solidFill>
              </a:rPr>
              <a:t>Swap 2 images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601200" y="4434840"/>
            <a:ext cx="3108960" cy="1005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400">
                <a:solidFill>
                  <a:srgbClr val="334155"/>
                </a:solidFill>
              </a:rPr>
              <a:t>Keep it fresh next time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7F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0" y="0"/>
            <a:ext cx="12191695" cy="1463040"/>
          </a:xfrm>
          <a:prstGeom prst="rect">
            <a:avLst/>
          </a:prstGeom>
          <a:solidFill>
            <a:srgbClr val="0F17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Rounded Rectangle 2"/>
          <p:cNvSpPr/>
          <p:nvPr/>
        </p:nvSpPr>
        <p:spPr>
          <a:xfrm>
            <a:off x="548640" y="320040"/>
            <a:ext cx="2560320" cy="502920"/>
          </a:xfrm>
          <a:prstGeom prst="roundRect">
            <a:avLst/>
          </a:prstGeom>
          <a:solidFill>
            <a:srgbClr val="0DA7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1400" b="1">
                <a:solidFill>
                  <a:srgbClr val="FFFFFF"/>
                </a:solidFill>
              </a:rPr>
              <a:t>EZducate • Flash 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" y="822960"/>
            <a:ext cx="10515600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4400" b="1">
                <a:solidFill>
                  <a:srgbClr val="FFFFFF"/>
                </a:solidFill>
              </a:rPr>
              <a:t>Micro-Sessions for Busy Days (≈5 minutes)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8640" y="1828800"/>
            <a:ext cx="11155680" cy="4480560"/>
          </a:xfrm>
          <a:prstGeom prst="roundRect">
            <a:avLst/>
          </a:prstGeom>
          <a:solidFill>
            <a:srgbClr val="FFFFFF"/>
          </a:solidFill>
          <a:ln w="19050">
            <a:solidFill>
              <a:srgbClr val="E2E8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Rectangle 5"/>
          <p:cNvSpPr/>
          <p:nvPr/>
        </p:nvSpPr>
        <p:spPr>
          <a:xfrm>
            <a:off x="548640" y="1828800"/>
            <a:ext cx="11155680" cy="822960"/>
          </a:xfrm>
          <a:prstGeom prst="rect">
            <a:avLst/>
          </a:prstGeom>
          <a:solidFill>
            <a:srgbClr val="F1F5F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TextBox 6"/>
          <p:cNvSpPr txBox="1"/>
          <p:nvPr/>
        </p:nvSpPr>
        <p:spPr>
          <a:xfrm>
            <a:off x="914400" y="2011680"/>
            <a:ext cx="10424159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400" b="1">
                <a:solidFill>
                  <a:srgbClr val="172554"/>
                </a:solidFill>
              </a:rPr>
              <a:t>Quick Wins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5840" y="2834640"/>
            <a:ext cx="10241280" cy="301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sz="1800">
                <a:solidFill>
                  <a:srgbClr val="334155"/>
                </a:solidFill>
              </a:rPr>
              <a:t>Contrast pair: This is a bus. This is not a bus (it’s a truck).</a:t>
            </a:r>
          </a:p>
          <a:p>
            <a:pPr/>
            <a:r>
              <a:rPr sz="1800">
                <a:solidFill>
                  <a:srgbClr val="334155"/>
                </a:solidFill>
              </a:rPr>
              <a:t>Two-panel story: Line up → doors open. What happens next?</a:t>
            </a:r>
          </a:p>
          <a:p>
            <a:pPr/>
            <a:r>
              <a:rPr sz="1800">
                <a:solidFill>
                  <a:srgbClr val="334155"/>
                </a:solidFill>
              </a:rPr>
              <a:t>Feeling check: calm vs worried—Which one is you?</a:t>
            </a:r>
          </a:p>
          <a:p>
            <a:pPr/>
            <a:r>
              <a:rPr sz="1800">
                <a:solidFill>
                  <a:srgbClr val="334155"/>
                </a:solidFill>
              </a:rPr>
              <a:t>Because frame: Headphones on because it’s loud.</a:t>
            </a:r>
          </a:p>
          <a:p>
            <a:pPr/>
            <a:r>
              <a:rPr sz="1800">
                <a:solidFill>
                  <a:srgbClr val="334155"/>
                </a:solidFill>
              </a:rPr>
              <a:t>Choice hook: you pick the next picture.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