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228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C9AC8-7AB6-48D9-9673-B2677BF865C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600C3-BB9F-4F69-A7E9-09673861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8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600C3-BB9F-4F69-A7E9-09673861D2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6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274320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48640" y="320040"/>
            <a:ext cx="2560320" cy="548640"/>
          </a:xfrm>
          <a:prstGeom prst="roundRect">
            <a:avLst/>
          </a:prstGeom>
          <a:solidFill>
            <a:srgbClr val="0DA7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>
                <a:solidFill>
                  <a:srgbClr val="FFFFFF"/>
                </a:solidFill>
              </a:rPr>
              <a:t>EZducate • Flash Cards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1645920"/>
            <a:ext cx="1176790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FFFF"/>
                </a:solidFill>
              </a:rPr>
              <a:t>Dynamic Flash Cards: From Static Cards to Real-World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42316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>
                <a:solidFill>
                  <a:srgbClr val="FFFFFF"/>
                </a:solidFill>
              </a:rPr>
              <a:t>An EZducate origin story for visual learning &amp; generalization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46304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48640" y="320040"/>
            <a:ext cx="2560320" cy="548640"/>
          </a:xfrm>
          <a:prstGeom prst="roundRect">
            <a:avLst/>
          </a:prstGeom>
          <a:solidFill>
            <a:srgbClr val="0DA7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>
                <a:solidFill>
                  <a:srgbClr val="FFFFFF"/>
                </a:solidFill>
              </a:rPr>
              <a:t>EZducate • Flash Cards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36576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</a:rPr>
              <a:t>Troubleshooting (Kind Fixes)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28800"/>
            <a:ext cx="11155680" cy="448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11155680" cy="82296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00" y="2011680"/>
            <a:ext cx="10424159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172554"/>
                </a:solidFill>
              </a:rPr>
              <a:t>If It’s Not Sticking…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2834640"/>
            <a:ext cx="10241280" cy="301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>
                <a:solidFill>
                  <a:srgbClr val="334155"/>
                </a:solidFill>
              </a:rPr>
              <a:t>Only labels one picture → add three new looks (keep the favorite).</a:t>
            </a:r>
          </a:p>
          <a:p>
            <a:r>
              <a:rPr sz="1800">
                <a:solidFill>
                  <a:srgbClr val="334155"/>
                </a:solidFill>
              </a:rPr>
              <a:t>Overwhelmed → start with clean backgrounds; add one distractor later.</a:t>
            </a:r>
          </a:p>
          <a:p>
            <a:r>
              <a:rPr sz="1800">
                <a:solidFill>
                  <a:srgbClr val="334155"/>
                </a:solidFill>
              </a:rPr>
              <a:t>Mixes up bus/truck → use contrast pairs; name both clearly.</a:t>
            </a:r>
          </a:p>
          <a:p>
            <a:r>
              <a:rPr sz="1800">
                <a:solidFill>
                  <a:srgbClr val="334155"/>
                </a:solidFill>
              </a:rPr>
              <a:t>Attention fades → child chooses the next image; co-creation = attention.</a:t>
            </a:r>
          </a:p>
          <a:p>
            <a:r>
              <a:rPr sz="1800">
                <a:solidFill>
                  <a:srgbClr val="334155"/>
                </a:solidFill>
              </a:rPr>
              <a:t>Stuck at single words → add one sentence frame and repeat.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46304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48640" y="320040"/>
            <a:ext cx="2560320" cy="548640"/>
          </a:xfrm>
          <a:prstGeom prst="roundRect">
            <a:avLst/>
          </a:prstGeom>
          <a:solidFill>
            <a:srgbClr val="0DA7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>
                <a:solidFill>
                  <a:srgbClr val="FFFFFF"/>
                </a:solidFill>
              </a:rPr>
              <a:t>EZducate • Flash Cards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36576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</a:rPr>
              <a:t>Home–School Bridge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28800"/>
            <a:ext cx="6035040" cy="448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6035040" cy="82296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00" y="201168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172554"/>
                </a:solidFill>
              </a:rPr>
              <a:t>Home–School Bridge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2834640"/>
            <a:ext cx="5120640" cy="301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>
                <a:solidFill>
                  <a:srgbClr val="334155"/>
                </a:solidFill>
              </a:rPr>
              <a:t>Share a small, authentic photo bank (school lobby, clinic hall, local park).</a:t>
            </a:r>
          </a:p>
          <a:p>
            <a:r>
              <a:rPr sz="1800">
                <a:solidFill>
                  <a:srgbClr val="334155"/>
                </a:solidFill>
              </a:rPr>
              <a:t>Agree on one sentence frame for the week (The ___ is ___-ing).</a:t>
            </a:r>
          </a:p>
          <a:p>
            <a:r>
              <a:rPr sz="1800">
                <a:solidFill>
                  <a:srgbClr val="334155"/>
                </a:solidFill>
              </a:rPr>
              <a:t>Use the same images across cards, social stories, and schedules.</a:t>
            </a:r>
          </a:p>
          <a:p>
            <a:r>
              <a:rPr sz="1800">
                <a:solidFill>
                  <a:srgbClr val="334155"/>
                </a:solidFill>
              </a:rPr>
              <a:t>Keep data light and kind—track wins that change instruction.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9440" y="1828800"/>
            <a:ext cx="4663440" cy="4480560"/>
          </a:xfrm>
          <a:prstGeom prst="rect">
            <a:avLst/>
          </a:prstGeom>
          <a:solidFill>
            <a:srgbClr val="FFFFFF"/>
          </a:solidFill>
          <a:ln w="25400">
            <a:solidFill>
              <a:srgbClr val="94A3B8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223759" y="3794760"/>
            <a:ext cx="4114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dirty="0">
                <a:solidFill>
                  <a:srgbClr val="64748B"/>
                </a:solidFill>
              </a:rPr>
              <a:t>Insert school/clinic photo placeholder (square)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EA53ED-D888-EF57-63A8-E1FA51080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707" y="1828800"/>
            <a:ext cx="4761653" cy="45584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46304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48640" y="320040"/>
            <a:ext cx="2560320" cy="548640"/>
          </a:xfrm>
          <a:prstGeom prst="roundRect">
            <a:avLst/>
          </a:prstGeom>
          <a:solidFill>
            <a:srgbClr val="0DA7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>
                <a:solidFill>
                  <a:srgbClr val="FFFFFF"/>
                </a:solidFill>
              </a:rPr>
              <a:t>EZducate • Flash Cards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36576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</a:rPr>
              <a:t>Cards → Social Stories → Visual Schedules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28800"/>
            <a:ext cx="11155680" cy="448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11155680" cy="82296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00" y="2011680"/>
            <a:ext cx="10424159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172554"/>
                </a:solidFill>
              </a:rPr>
              <a:t>One Visual 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2834640"/>
            <a:ext cx="10241280" cy="301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>
                <a:solidFill>
                  <a:srgbClr val="334155"/>
                </a:solidFill>
              </a:rPr>
              <a:t>Learning cards build flexible meaning and quick practice.</a:t>
            </a:r>
          </a:p>
          <a:p>
            <a:r>
              <a:rPr sz="1800">
                <a:solidFill>
                  <a:srgbClr val="334155"/>
                </a:solidFill>
              </a:rPr>
              <a:t>Social stories add steps, feelings, and coping cues (pause, ask for help).</a:t>
            </a:r>
          </a:p>
          <a:p>
            <a:r>
              <a:rPr sz="1800">
                <a:solidFill>
                  <a:srgbClr val="334155"/>
                </a:solidFill>
              </a:rPr>
              <a:t>Visual schedules make the day predictable with simple blocks.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5840" y="5806440"/>
            <a:ext cx="10241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64748B"/>
                </a:solidFill>
              </a:rPr>
              <a:t>Reuse the same images across all three to build trust and carryover.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46304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48640" y="320040"/>
            <a:ext cx="2560320" cy="548640"/>
          </a:xfrm>
          <a:prstGeom prst="roundRect">
            <a:avLst/>
          </a:prstGeom>
          <a:solidFill>
            <a:srgbClr val="0DA7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>
                <a:solidFill>
                  <a:srgbClr val="FFFFFF"/>
                </a:solidFill>
              </a:rPr>
              <a:t>EZducate • Flash Cards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36576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</a:rPr>
              <a:t>Why EZducate Flash Cards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28800"/>
            <a:ext cx="11155680" cy="448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11155680" cy="82296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00" y="2011680"/>
            <a:ext cx="10424159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172554"/>
                </a:solidFill>
              </a:rPr>
              <a:t>Built for Real Life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2834640"/>
            <a:ext cx="10241280" cy="301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>
                <a:solidFill>
                  <a:srgbClr val="334155"/>
                </a:solidFill>
              </a:rPr>
              <a:t>Create on the spot: photos, cartoons, icons in seconds.</a:t>
            </a:r>
          </a:p>
          <a:p>
            <a:r>
              <a:rPr sz="1800">
                <a:solidFill>
                  <a:srgbClr val="334155"/>
                </a:solidFill>
              </a:rPr>
              <a:t>Template smart: concepts, actions, emotions, routines.</a:t>
            </a:r>
          </a:p>
          <a:p>
            <a:r>
              <a:rPr sz="1800">
                <a:solidFill>
                  <a:srgbClr val="334155"/>
                </a:solidFill>
              </a:rPr>
              <a:t>Co-create by design: kids pick, drag, reorder—ownership matters.</a:t>
            </a:r>
          </a:p>
          <a:p>
            <a:r>
              <a:rPr sz="1800">
                <a:solidFill>
                  <a:srgbClr val="334155"/>
                </a:solidFill>
              </a:rPr>
              <a:t>One-click export &amp; share: printables, classroom boards, digital decks.</a:t>
            </a:r>
          </a:p>
          <a:p>
            <a:r>
              <a:rPr sz="1800">
                <a:solidFill>
                  <a:srgbClr val="334155"/>
                </a:solidFill>
              </a:rPr>
              <a:t>Aligned system: cards flow into social stories &amp; visual schedules.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46304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48640" y="320040"/>
            <a:ext cx="2560320" cy="548640"/>
          </a:xfrm>
          <a:prstGeom prst="roundRect">
            <a:avLst/>
          </a:prstGeom>
          <a:solidFill>
            <a:srgbClr val="0DA7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>
                <a:solidFill>
                  <a:srgbClr val="FFFFFF"/>
                </a:solidFill>
              </a:rPr>
              <a:t>EZducate • Flash Cards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36576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</a:rPr>
              <a:t>Starter Plan: CAT (With Speech &amp; OT Carryover)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28800"/>
            <a:ext cx="7315200" cy="448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00" cy="82296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00" y="2011680"/>
            <a:ext cx="658368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172554"/>
                </a:solidFill>
              </a:rPr>
              <a:t>Practice Flow (≈10 minutes)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2834640"/>
            <a:ext cx="6400800" cy="301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>
                <a:solidFill>
                  <a:srgbClr val="334155"/>
                </a:solidFill>
              </a:rPr>
              <a:t>Labels → frames → inference → real-world match.</a:t>
            </a:r>
          </a:p>
          <a:p>
            <a:r>
              <a:rPr sz="1800">
                <a:solidFill>
                  <a:srgbClr val="334155"/>
                </a:solidFill>
              </a:rPr>
              <a:t>Frames to reuse: The cat is sleeping. The cats are eating.</a:t>
            </a:r>
          </a:p>
          <a:p>
            <a:r>
              <a:rPr sz="1800">
                <a:solidFill>
                  <a:srgbClr val="334155"/>
                </a:solidFill>
              </a:rPr>
              <a:t>SLP: model + expand the same frame all week.</a:t>
            </a:r>
          </a:p>
          <a:p>
            <a:r>
              <a:rPr sz="1800">
                <a:solidFill>
                  <a:srgbClr val="334155"/>
                </a:solidFill>
              </a:rPr>
              <a:t>OT: headphones if needed; short breaks; clean visuals first.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8046720" y="1828800"/>
            <a:ext cx="3657600" cy="4480560"/>
          </a:xfrm>
          <a:prstGeom prst="rect">
            <a:avLst/>
          </a:prstGeom>
          <a:solidFill>
            <a:srgbClr val="FFFFFF"/>
          </a:solidFill>
          <a:ln w="25400">
            <a:solidFill>
              <a:srgbClr val="94A3B8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321040" y="3794760"/>
            <a:ext cx="310896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dirty="0">
                <a:solidFill>
                  <a:srgbClr val="64748B"/>
                </a:solidFill>
              </a:rPr>
              <a:t>Add 3 square cat images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4B4DC7-934E-0B56-433E-3F8133C0C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1" y="1828799"/>
            <a:ext cx="3657600" cy="45652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46304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48640" y="320040"/>
            <a:ext cx="2560320" cy="548640"/>
          </a:xfrm>
          <a:prstGeom prst="roundRect">
            <a:avLst/>
          </a:prstGeom>
          <a:solidFill>
            <a:srgbClr val="0DA7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>
                <a:solidFill>
                  <a:srgbClr val="FFFFFF"/>
                </a:solidFill>
              </a:rPr>
              <a:t>EZducate • Flash Cards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36576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</a:rPr>
              <a:t>Credits &amp; Notes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28800"/>
            <a:ext cx="11155680" cy="448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11155680" cy="82296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00" y="2011680"/>
            <a:ext cx="10424159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172554"/>
                </a:solidFill>
              </a:rPr>
              <a:t>Visuals &amp; Tools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2834640"/>
            <a:ext cx="10241280" cy="301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>
                <a:solidFill>
                  <a:srgbClr val="334155"/>
                </a:solidFill>
              </a:rPr>
              <a:t>Visuals created with EZducate Flash Cards (swap placeholders with real outputs).</a:t>
            </a:r>
          </a:p>
          <a:p>
            <a:r>
              <a:rPr sz="1800">
                <a:solidFill>
                  <a:srgbClr val="334155"/>
                </a:solidFill>
              </a:rPr>
              <a:t>Keep outputs square (1:1) for consistent layout across cards and stories.</a:t>
            </a:r>
          </a:p>
          <a:p>
            <a:r>
              <a:rPr sz="1800">
                <a:solidFill>
                  <a:srgbClr val="334155"/>
                </a:solidFill>
              </a:rPr>
              <a:t>Optional footer: Visuals courtesy of EZducate — Flash Cards.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20116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48640" y="320040"/>
            <a:ext cx="2560320" cy="548640"/>
          </a:xfrm>
          <a:prstGeom prst="roundRect">
            <a:avLst/>
          </a:prstGeom>
          <a:solidFill>
            <a:srgbClr val="0DA7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>
                <a:solidFill>
                  <a:srgbClr val="FFFFFF"/>
                </a:solidFill>
              </a:rPr>
              <a:t>EZducate • Flash Cards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</a:rPr>
              <a:t>Tools, Not Tests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2743200"/>
            <a:ext cx="1005840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3000" b="1">
                <a:solidFill>
                  <a:srgbClr val="FFFFFF"/>
                </a:solidFill>
              </a:rPr>
              <a:t>The win is language—and connection—that travel from a card to real life.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46304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48640" y="320040"/>
            <a:ext cx="2560320" cy="548640"/>
          </a:xfrm>
          <a:prstGeom prst="roundRect">
            <a:avLst/>
          </a:prstGeom>
          <a:solidFill>
            <a:srgbClr val="0DA7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>
                <a:solidFill>
                  <a:srgbClr val="FFFFFF"/>
                </a:solidFill>
              </a:rPr>
              <a:t>EZducate • Flash Cards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36576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</a:rPr>
              <a:t>The Problem with Static Cards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28800"/>
            <a:ext cx="6035040" cy="448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6035040" cy="82296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00" y="201168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172554"/>
                </a:solidFill>
              </a:rPr>
              <a:t>The Problem with Static Cards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291840"/>
            <a:ext cx="5120640" cy="301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dirty="0">
                <a:solidFill>
                  <a:srgbClr val="334155"/>
                </a:solidFill>
              </a:rPr>
              <a:t>One perfect picture locks a concept (e.g., cartoon cat only).</a:t>
            </a:r>
          </a:p>
          <a:p>
            <a:r>
              <a:rPr sz="1800" dirty="0">
                <a:solidFill>
                  <a:srgbClr val="334155"/>
                </a:solidFill>
              </a:rPr>
              <a:t>Real life doesn’t match → no label, no carryover.</a:t>
            </a:r>
          </a:p>
          <a:p>
            <a:r>
              <a:rPr sz="1800" dirty="0">
                <a:solidFill>
                  <a:srgbClr val="334155"/>
                </a:solidFill>
              </a:rPr>
              <a:t>It’s not the child—it’s the input.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9440" y="1828800"/>
            <a:ext cx="4663440" cy="4480560"/>
          </a:xfrm>
          <a:prstGeom prst="rect">
            <a:avLst/>
          </a:prstGeom>
          <a:solidFill>
            <a:srgbClr val="FFFFFF"/>
          </a:solidFill>
          <a:ln w="25400">
            <a:solidFill>
              <a:srgbClr val="94A3B8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223759" y="3794760"/>
            <a:ext cx="4114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>
                <a:solidFill>
                  <a:srgbClr val="64748B"/>
                </a:solidFill>
              </a:rPr>
              <a:t>Before: single cartoon cat (square)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FD7ADC-6636-F72B-4E07-884E1824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587" y="1828800"/>
            <a:ext cx="4456853" cy="44218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46304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48640" y="320040"/>
            <a:ext cx="2560320" cy="548640"/>
          </a:xfrm>
          <a:prstGeom prst="roundRect">
            <a:avLst/>
          </a:prstGeom>
          <a:solidFill>
            <a:srgbClr val="0DA7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>
                <a:solidFill>
                  <a:srgbClr val="FFFFFF"/>
                </a:solidFill>
              </a:rPr>
              <a:t>EZducate • Flash Cards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36576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</a:rPr>
              <a:t>Our EZducate Origin Story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28800"/>
            <a:ext cx="6035040" cy="448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6035040" cy="82296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00" y="201168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172554"/>
                </a:solidFill>
              </a:rPr>
              <a:t>Our EZducate Origin Story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280" y="3191917"/>
            <a:ext cx="51206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dirty="0">
                <a:solidFill>
                  <a:srgbClr val="334155"/>
                </a:solidFill>
              </a:rPr>
              <a:t>We built a way to make cards on the spot—photos, cartoons, icons.</a:t>
            </a:r>
          </a:p>
          <a:p>
            <a:r>
              <a:rPr sz="1800" dirty="0">
                <a:solidFill>
                  <a:srgbClr val="334155"/>
                </a:solidFill>
              </a:rPr>
              <a:t>Show many looks of the same idea so the word can travel.</a:t>
            </a:r>
          </a:p>
          <a:p>
            <a:r>
              <a:rPr sz="1800" dirty="0">
                <a:solidFill>
                  <a:srgbClr val="334155"/>
                </a:solidFill>
              </a:rPr>
              <a:t>Invite the child to </a:t>
            </a:r>
            <a:r>
              <a:rPr lang="en-US" dirty="0">
                <a:solidFill>
                  <a:srgbClr val="334155"/>
                </a:solidFill>
              </a:rPr>
              <a:t>help you </a:t>
            </a:r>
            <a:r>
              <a:rPr sz="1800" dirty="0">
                <a:solidFill>
                  <a:srgbClr val="334155"/>
                </a:solidFill>
              </a:rPr>
              <a:t>create</a:t>
            </a:r>
            <a:r>
              <a:rPr lang="en-US" sz="1800" dirty="0">
                <a:solidFill>
                  <a:srgbClr val="334155"/>
                </a:solidFill>
              </a:rPr>
              <a:t> the flash card </a:t>
            </a:r>
            <a:r>
              <a:rPr lang="en-US" dirty="0">
                <a:solidFill>
                  <a:srgbClr val="334155"/>
                </a:solidFill>
              </a:rPr>
              <a:t>:</a:t>
            </a:r>
            <a:r>
              <a:rPr sz="1800" dirty="0">
                <a:solidFill>
                  <a:srgbClr val="334155"/>
                </a:solidFill>
              </a:rPr>
              <a:t> pick, sort, and group.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9440" y="1828800"/>
            <a:ext cx="4663440" cy="4480560"/>
          </a:xfrm>
          <a:prstGeom prst="rect">
            <a:avLst/>
          </a:prstGeom>
          <a:solidFill>
            <a:srgbClr val="FFFFFF"/>
          </a:solidFill>
          <a:ln w="25400">
            <a:solidFill>
              <a:srgbClr val="94A3B8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223759" y="3794760"/>
            <a:ext cx="4114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>
                <a:solidFill>
                  <a:srgbClr val="64748B"/>
                </a:solidFill>
              </a:rPr>
              <a:t>After: many cats—photo + cartoon + close/far (square)</a:t>
            </a:r>
          </a:p>
        </p:txBody>
      </p:sp>
      <p:pic>
        <p:nvPicPr>
          <p:cNvPr id="12" name="Picture 11" descr="A collage of cats&#10;&#10;AI-generated content may be incorrect.">
            <a:extLst>
              <a:ext uri="{FF2B5EF4-FFF2-40B4-BE49-F238E27FC236}">
                <a16:creationId xmlns:a16="http://schemas.microsoft.com/office/drawing/2014/main" id="{10581844-690C-1AD8-0529-4793194A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1828799"/>
            <a:ext cx="4663440" cy="44805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46304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48640" y="320040"/>
            <a:ext cx="2560320" cy="548640"/>
          </a:xfrm>
          <a:prstGeom prst="roundRect">
            <a:avLst/>
          </a:prstGeom>
          <a:solidFill>
            <a:srgbClr val="0DA7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>
                <a:solidFill>
                  <a:srgbClr val="FFFFFF"/>
                </a:solidFill>
              </a:rPr>
              <a:t>EZducate • Flash Cards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36576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</a:rPr>
              <a:t>The Variety Recipe (Generalization Unlocked)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28800"/>
            <a:ext cx="11155680" cy="448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11155680" cy="82296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00" y="2011680"/>
            <a:ext cx="10424159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172554"/>
                </a:solidFill>
              </a:rPr>
              <a:t>Build a Variety Pack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2834640"/>
            <a:ext cx="10241280" cy="301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>
                <a:solidFill>
                  <a:srgbClr val="334155"/>
                </a:solidFill>
              </a:rPr>
              <a:t>Formats: photo, cartoon, icon, silhouette</a:t>
            </a:r>
          </a:p>
          <a:p>
            <a:r>
              <a:rPr sz="1800">
                <a:solidFill>
                  <a:srgbClr val="334155"/>
                </a:solidFill>
              </a:rPr>
              <a:t>Angles &amp; Distance: close-up, side view, full body, far away</a:t>
            </a:r>
          </a:p>
          <a:p>
            <a:r>
              <a:rPr sz="1800">
                <a:solidFill>
                  <a:srgbClr val="334155"/>
                </a:solidFill>
              </a:rPr>
              <a:t>Attributes: color, size, texture (fluffy/sleek), long/short hair</a:t>
            </a:r>
          </a:p>
          <a:p>
            <a:r>
              <a:rPr sz="1800">
                <a:solidFill>
                  <a:srgbClr val="334155"/>
                </a:solidFill>
              </a:rPr>
              <a:t>Contexts: home, school, store, outdoors</a:t>
            </a:r>
          </a:p>
          <a:p>
            <a:r>
              <a:rPr sz="1800">
                <a:solidFill>
                  <a:srgbClr val="334155"/>
                </a:solidFill>
              </a:rPr>
              <a:t>Actions/States: sleeping, jumping, eating, hiding, being carried</a:t>
            </a:r>
          </a:p>
          <a:p>
            <a:r>
              <a:rPr sz="1800">
                <a:solidFill>
                  <a:srgbClr val="334155"/>
                </a:solidFill>
              </a:rPr>
              <a:t>Tricky Cases: partial view, behind objects, night vs day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46304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48640" y="320040"/>
            <a:ext cx="2560320" cy="548640"/>
          </a:xfrm>
          <a:prstGeom prst="roundRect">
            <a:avLst/>
          </a:prstGeom>
          <a:solidFill>
            <a:srgbClr val="0DA7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>
                <a:solidFill>
                  <a:srgbClr val="FFFFFF"/>
                </a:solidFill>
              </a:rPr>
              <a:t>EZducate • Flash Cards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36576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</a:rPr>
              <a:t>Co-Creation Changed Everything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28800"/>
            <a:ext cx="6035040" cy="448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6035040" cy="82296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00" y="201168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172554"/>
                </a:solidFill>
              </a:rPr>
              <a:t>Co-Creation Changed Everything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2834640"/>
            <a:ext cx="5120640" cy="301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>
                <a:solidFill>
                  <a:srgbClr val="334155"/>
                </a:solidFill>
              </a:rPr>
              <a:t>Ownership → attention, pride, and longer engagement.</a:t>
            </a:r>
          </a:p>
          <a:p>
            <a:r>
              <a:rPr sz="1800">
                <a:solidFill>
                  <a:srgbClr val="334155"/>
                </a:solidFill>
              </a:rPr>
              <a:t>Vocabulary grows; verbs and adjectives follow.</a:t>
            </a:r>
          </a:p>
          <a:p>
            <a:r>
              <a:rPr sz="1800">
                <a:solidFill>
                  <a:srgbClr val="334155"/>
                </a:solidFill>
              </a:rPr>
              <a:t>Short frames become tiny stories (The cat is sleeping).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9440" y="1828800"/>
            <a:ext cx="4663440" cy="4480560"/>
          </a:xfrm>
          <a:prstGeom prst="rect">
            <a:avLst/>
          </a:prstGeom>
          <a:solidFill>
            <a:srgbClr val="FFFFFF"/>
          </a:solidFill>
          <a:ln w="25400">
            <a:solidFill>
              <a:srgbClr val="94A3B8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223759" y="3794760"/>
            <a:ext cx="4114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dirty="0">
                <a:solidFill>
                  <a:srgbClr val="64748B"/>
                </a:solidFill>
              </a:rPr>
              <a:t>Insert photo of child selecting cards (square)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58219E-C1BB-8D0D-93AD-B84716D75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707" y="1828800"/>
            <a:ext cx="4761653" cy="4531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46304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48640" y="320040"/>
            <a:ext cx="2560320" cy="548640"/>
          </a:xfrm>
          <a:prstGeom prst="roundRect">
            <a:avLst/>
          </a:prstGeom>
          <a:solidFill>
            <a:srgbClr val="0DA7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>
                <a:solidFill>
                  <a:srgbClr val="FFFFFF"/>
                </a:solidFill>
              </a:rPr>
              <a:t>EZducate • Flash Cards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36576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</a:rPr>
              <a:t>Imagination → Inference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28800"/>
            <a:ext cx="11155680" cy="448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11155680" cy="82296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00" y="2011680"/>
            <a:ext cx="10424159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172554"/>
                </a:solidFill>
              </a:rPr>
              <a:t>Make-Believe Builds Meaning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2834640"/>
            <a:ext cx="10241280" cy="301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>
                <a:solidFill>
                  <a:srgbClr val="334155"/>
                </a:solidFill>
              </a:rPr>
              <a:t>Create anything: astronaut cats, shy teacups, singing buses.</a:t>
            </a:r>
          </a:p>
          <a:p>
            <a:r>
              <a:rPr sz="1800">
                <a:solidFill>
                  <a:srgbClr val="334155"/>
                </a:solidFill>
              </a:rPr>
              <a:t>Joy fuels practice; pretend lowers pressure, real photos ground it.</a:t>
            </a:r>
          </a:p>
          <a:p>
            <a:r>
              <a:rPr sz="1800">
                <a:solidFill>
                  <a:srgbClr val="334155"/>
                </a:solidFill>
              </a:rPr>
              <a:t>Practice inference with prompts: What’s happening? What’s next? Why?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5840" y="5806440"/>
            <a:ext cx="10241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64748B"/>
                </a:solidFill>
              </a:rPr>
              <a:t>Use ‘because’ / ‘so that’ frames to link reasons and outcomes.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46304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48640" y="320040"/>
            <a:ext cx="2560320" cy="548640"/>
          </a:xfrm>
          <a:prstGeom prst="roundRect">
            <a:avLst/>
          </a:prstGeom>
          <a:solidFill>
            <a:srgbClr val="0DA7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>
                <a:solidFill>
                  <a:srgbClr val="FFFFFF"/>
                </a:solidFill>
              </a:rPr>
              <a:t>EZducate • Flash Cards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36576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</a:rPr>
              <a:t>Early Intervention: Speech &amp; OT (Used Appropriately)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28800"/>
            <a:ext cx="11155680" cy="448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11155680" cy="82296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00" y="2011680"/>
            <a:ext cx="10424159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172554"/>
                </a:solidFill>
              </a:rPr>
              <a:t>What Helped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2834640"/>
            <a:ext cx="10241280" cy="301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>
                <a:solidFill>
                  <a:srgbClr val="334155"/>
                </a:solidFill>
              </a:rPr>
              <a:t>Speech (SLP): tiny rhythmic frames; model → expand → mini-stories.</a:t>
            </a:r>
          </a:p>
          <a:p>
            <a:r>
              <a:rPr sz="1800">
                <a:solidFill>
                  <a:srgbClr val="334155"/>
                </a:solidFill>
              </a:rPr>
              <a:t>OT: regulation supports (headphones, breaks, timers), clean visuals first.</a:t>
            </a:r>
          </a:p>
          <a:p>
            <a:r>
              <a:rPr sz="1800">
                <a:solidFill>
                  <a:srgbClr val="334155"/>
                </a:solidFill>
              </a:rPr>
              <a:t>Pace sessions: short sets + movement breaks = sustainable.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46304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48640" y="320040"/>
            <a:ext cx="2560320" cy="548640"/>
          </a:xfrm>
          <a:prstGeom prst="roundRect">
            <a:avLst/>
          </a:prstGeom>
          <a:solidFill>
            <a:srgbClr val="0DA7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>
                <a:solidFill>
                  <a:srgbClr val="FFFFFF"/>
                </a:solidFill>
              </a:rPr>
              <a:t>EZducate • Flash Cards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36576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</a:rPr>
              <a:t>Our 10-Minute Routine (Start Today)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5840" y="3657600"/>
            <a:ext cx="10149840" cy="73152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822960" y="3474720"/>
            <a:ext cx="365760" cy="365760"/>
          </a:xfrm>
          <a:prstGeom prst="ellipse">
            <a:avLst/>
          </a:prstGeom>
          <a:solidFill>
            <a:srgbClr val="0DA79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-91439" y="3977639"/>
            <a:ext cx="219456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600" b="1">
                <a:solidFill>
                  <a:srgbClr val="172554"/>
                </a:solidFill>
              </a:rPr>
              <a:t>Pick a concept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48639" y="4434840"/>
            <a:ext cx="310896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>
                <a:solidFill>
                  <a:srgbClr val="334155"/>
                </a:solidFill>
              </a:rPr>
              <a:t>cat, bus, help, wait, clean up</a:t>
            </a:r>
          </a:p>
        </p:txBody>
      </p:sp>
      <p:sp>
        <p:nvSpPr>
          <p:cNvPr id="9" name="Oval 8"/>
          <p:cNvSpPr/>
          <p:nvPr/>
        </p:nvSpPr>
        <p:spPr>
          <a:xfrm>
            <a:off x="2514600" y="3474720"/>
            <a:ext cx="365760" cy="365760"/>
          </a:xfrm>
          <a:prstGeom prst="ellipse">
            <a:avLst/>
          </a:prstGeom>
          <a:solidFill>
            <a:srgbClr val="0DA79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600200" y="3977639"/>
            <a:ext cx="219456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600" b="1">
                <a:solidFill>
                  <a:srgbClr val="172554"/>
                </a:solidFill>
              </a:rPr>
              <a:t>Generate variety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4434840"/>
            <a:ext cx="310896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>
                <a:solidFill>
                  <a:srgbClr val="334155"/>
                </a:solidFill>
              </a:rPr>
              <a:t>10–20 images with different looks</a:t>
            </a:r>
          </a:p>
        </p:txBody>
      </p:sp>
      <p:sp>
        <p:nvSpPr>
          <p:cNvPr id="12" name="Oval 11"/>
          <p:cNvSpPr/>
          <p:nvPr/>
        </p:nvSpPr>
        <p:spPr>
          <a:xfrm>
            <a:off x="4206240" y="3474720"/>
            <a:ext cx="365760" cy="365760"/>
          </a:xfrm>
          <a:prstGeom prst="ellipse">
            <a:avLst/>
          </a:prstGeom>
          <a:solidFill>
            <a:srgbClr val="0DA79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291839" y="3977639"/>
            <a:ext cx="219456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600" b="1">
                <a:solidFill>
                  <a:srgbClr val="172554"/>
                </a:solidFill>
              </a:rPr>
              <a:t>Co-create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4639" y="4434840"/>
            <a:ext cx="310896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>
                <a:solidFill>
                  <a:srgbClr val="334155"/>
                </a:solidFill>
              </a:rPr>
              <a:t>Child picks 6–8 keepers</a:t>
            </a:r>
          </a:p>
        </p:txBody>
      </p:sp>
      <p:sp>
        <p:nvSpPr>
          <p:cNvPr id="15" name="Oval 14"/>
          <p:cNvSpPr/>
          <p:nvPr/>
        </p:nvSpPr>
        <p:spPr>
          <a:xfrm>
            <a:off x="5897880" y="3474720"/>
            <a:ext cx="365760" cy="365760"/>
          </a:xfrm>
          <a:prstGeom prst="ellipse">
            <a:avLst/>
          </a:prstGeom>
          <a:solidFill>
            <a:srgbClr val="0DA79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983480" y="3977639"/>
            <a:ext cx="219456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600" b="1">
                <a:solidFill>
                  <a:srgbClr val="172554"/>
                </a:solidFill>
              </a:rPr>
              <a:t>Name &amp; sort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26280" y="4434840"/>
            <a:ext cx="310896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>
                <a:solidFill>
                  <a:srgbClr val="334155"/>
                </a:solidFill>
              </a:rPr>
              <a:t>Group by simple feature</a:t>
            </a:r>
          </a:p>
        </p:txBody>
      </p:sp>
      <p:sp>
        <p:nvSpPr>
          <p:cNvPr id="18" name="Oval 17"/>
          <p:cNvSpPr/>
          <p:nvPr/>
        </p:nvSpPr>
        <p:spPr>
          <a:xfrm>
            <a:off x="7589520" y="3474720"/>
            <a:ext cx="365760" cy="365760"/>
          </a:xfrm>
          <a:prstGeom prst="ellipse">
            <a:avLst/>
          </a:prstGeom>
          <a:solidFill>
            <a:srgbClr val="0DA79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675120" y="3977639"/>
            <a:ext cx="219456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600" b="1">
                <a:solidFill>
                  <a:srgbClr val="172554"/>
                </a:solidFill>
              </a:rPr>
              <a:t>Language play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7920" y="4434840"/>
            <a:ext cx="310896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>
                <a:solidFill>
                  <a:srgbClr val="334155"/>
                </a:solidFill>
              </a:rPr>
              <a:t>2–3 frames (repeat)</a:t>
            </a:r>
          </a:p>
        </p:txBody>
      </p:sp>
      <p:sp>
        <p:nvSpPr>
          <p:cNvPr id="21" name="Oval 20"/>
          <p:cNvSpPr/>
          <p:nvPr/>
        </p:nvSpPr>
        <p:spPr>
          <a:xfrm>
            <a:off x="9281160" y="3474720"/>
            <a:ext cx="365760" cy="365760"/>
          </a:xfrm>
          <a:prstGeom prst="ellipse">
            <a:avLst/>
          </a:prstGeom>
          <a:solidFill>
            <a:srgbClr val="0DA79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8366760" y="3977639"/>
            <a:ext cx="219456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600" b="1">
                <a:solidFill>
                  <a:srgbClr val="172554"/>
                </a:solidFill>
              </a:rPr>
              <a:t>Real-world match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09560" y="4434840"/>
            <a:ext cx="310896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>
                <a:solidFill>
                  <a:srgbClr val="334155"/>
                </a:solidFill>
              </a:rPr>
              <a:t>Find a ‘Same!’ moment</a:t>
            </a:r>
          </a:p>
        </p:txBody>
      </p:sp>
      <p:sp>
        <p:nvSpPr>
          <p:cNvPr id="24" name="Oval 23"/>
          <p:cNvSpPr/>
          <p:nvPr/>
        </p:nvSpPr>
        <p:spPr>
          <a:xfrm>
            <a:off x="10972800" y="3474720"/>
            <a:ext cx="365760" cy="365760"/>
          </a:xfrm>
          <a:prstGeom prst="ellipse">
            <a:avLst/>
          </a:prstGeom>
          <a:solidFill>
            <a:srgbClr val="0DA79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10058400" y="3977639"/>
            <a:ext cx="219456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600" b="1">
                <a:solidFill>
                  <a:srgbClr val="172554"/>
                </a:solidFill>
              </a:rPr>
              <a:t>Swap 2 images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01200" y="4434840"/>
            <a:ext cx="310896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>
                <a:solidFill>
                  <a:srgbClr val="334155"/>
                </a:solidFill>
              </a:rPr>
              <a:t>Keep it fresh next time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46304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48640" y="320040"/>
            <a:ext cx="2560320" cy="548640"/>
          </a:xfrm>
          <a:prstGeom prst="roundRect">
            <a:avLst/>
          </a:prstGeom>
          <a:solidFill>
            <a:srgbClr val="0DA7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>
                <a:solidFill>
                  <a:srgbClr val="FFFFFF"/>
                </a:solidFill>
              </a:rPr>
              <a:t>EZducate • Flash Cards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36576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FFFFFF"/>
                </a:solidFill>
              </a:rPr>
              <a:t>Micro-Sessions for Busy Days (≈5 minutes)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28800"/>
            <a:ext cx="11155680" cy="448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11155680" cy="82296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00" y="2011680"/>
            <a:ext cx="10424159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172554"/>
                </a:solidFill>
              </a:rPr>
              <a:t>Quick Wins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2834640"/>
            <a:ext cx="10241280" cy="301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>
                <a:solidFill>
                  <a:srgbClr val="334155"/>
                </a:solidFill>
              </a:rPr>
              <a:t>Contrast pair: This is a bus. This is not a bus (it’s a truck).</a:t>
            </a:r>
          </a:p>
          <a:p>
            <a:r>
              <a:rPr sz="1800">
                <a:solidFill>
                  <a:srgbClr val="334155"/>
                </a:solidFill>
              </a:rPr>
              <a:t>Two-panel story: Line up → doors open. What happens next?</a:t>
            </a:r>
          </a:p>
          <a:p>
            <a:r>
              <a:rPr sz="1800">
                <a:solidFill>
                  <a:srgbClr val="334155"/>
                </a:solidFill>
              </a:rPr>
              <a:t>Feeling check: calm vs worried—Which one is you?</a:t>
            </a:r>
          </a:p>
          <a:p>
            <a:r>
              <a:rPr sz="1800">
                <a:solidFill>
                  <a:srgbClr val="334155"/>
                </a:solidFill>
              </a:rPr>
              <a:t>Because frame: Headphones on because it’s loud.</a:t>
            </a:r>
          </a:p>
          <a:p>
            <a:r>
              <a:rPr sz="1800">
                <a:solidFill>
                  <a:srgbClr val="334155"/>
                </a:solidFill>
              </a:rPr>
              <a:t>Choice hook: you pick the next picture.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998</Words>
  <Application>Microsoft Office PowerPoint</Application>
  <PresentationFormat>Widescreen</PresentationFormat>
  <Paragraphs>119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Karima Askour</dc:creator>
  <cp:keywords/>
  <dc:description>generated using python-pptx</dc:description>
  <cp:lastModifiedBy>Karima Askour</cp:lastModifiedBy>
  <cp:revision>2</cp:revision>
  <dcterms:created xsi:type="dcterms:W3CDTF">2013-01-27T09:14:16Z</dcterms:created>
  <dcterms:modified xsi:type="dcterms:W3CDTF">2025-09-15T00:26:26Z</dcterms:modified>
  <cp:category/>
</cp:coreProperties>
</file>